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77" r:id="rId5"/>
    <p:sldId id="279" r:id="rId6"/>
    <p:sldId id="278" r:id="rId7"/>
    <p:sldId id="289" r:id="rId8"/>
    <p:sldId id="291" r:id="rId9"/>
    <p:sldId id="290" r:id="rId10"/>
    <p:sldId id="292" r:id="rId11"/>
    <p:sldId id="294" r:id="rId12"/>
    <p:sldId id="293" r:id="rId13"/>
    <p:sldId id="256" r:id="rId14"/>
    <p:sldId id="257" r:id="rId15"/>
    <p:sldId id="280" r:id="rId16"/>
    <p:sldId id="295" r:id="rId17"/>
    <p:sldId id="287" r:id="rId18"/>
    <p:sldId id="288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5C"/>
    <a:srgbClr val="F69140"/>
    <a:srgbClr val="CED967"/>
    <a:srgbClr val="BDE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91CE5-56A3-4025-846A-D6D1709B1395}" v="10" dt="2021-09-21T13:53:26.923"/>
    <p1510:client id="{4AA23BB5-0B5E-0F8D-DCA4-E71107314E27}" v="446" dt="2021-09-22T02:27:27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E382-2956-4553-B103-58C10E3C5D3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9988A-164D-498A-B4DA-3740AB5F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E746F-B018-4751-AF59-A386A0ACA86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6277-0172-4DA3-A89F-899C74F6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9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onofio@yonkerspublicschools.or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nkerspublicschools.org/site/Default.aspx?PageID=28810" TargetMode="External"/><Relationship Id="rId5" Type="http://schemas.openxmlformats.org/officeDocument/2006/relationships/hyperlink" Target="mailto:Lrussak@yonkerspublicschools.org" TargetMode="External"/><Relationship Id="rId4" Type="http://schemas.openxmlformats.org/officeDocument/2006/relationships/hyperlink" Target="https://www.yonkerspublicschools.org/domain/228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4400">
                <a:solidFill>
                  <a:schemeClr val="tx1"/>
                </a:solidFill>
                <a:latin typeface="Kristen ITC"/>
              </a:rPr>
              <a:t>Mrs. D’Onofrio &amp; Ms.Aponte</a:t>
            </a:r>
            <a:endParaRPr lang="en-US" sz="440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Kristen ITC" panose="03050502040202030202" pitchFamily="66" charset="0"/>
              </a:rPr>
              <a:t>Welcome to 2</a:t>
            </a:r>
            <a:r>
              <a:rPr lang="en-US" sz="4400" baseline="30000" dirty="0">
                <a:solidFill>
                  <a:schemeClr val="tx1"/>
                </a:solidFill>
                <a:latin typeface="Kristen ITC" panose="03050502040202030202" pitchFamily="66" charset="0"/>
              </a:rPr>
              <a:t>nd</a:t>
            </a:r>
            <a:r>
              <a:rPr lang="en-US" sz="4400" dirty="0">
                <a:solidFill>
                  <a:schemeClr val="tx1"/>
                </a:solidFill>
                <a:latin typeface="Kristen ITC" panose="03050502040202030202" pitchFamily="66" charset="0"/>
              </a:rPr>
              <a:t> grade!</a:t>
            </a:r>
          </a:p>
          <a:p>
            <a:pPr algn="ctr"/>
            <a:r>
              <a:rPr lang="en-US" sz="4400">
                <a:solidFill>
                  <a:schemeClr val="tx1"/>
                </a:solidFill>
                <a:latin typeface="Kristen ITC"/>
              </a:rPr>
              <a:t>2021-2022</a:t>
            </a:r>
            <a:endParaRPr lang="en-US" sz="440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8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648874" y="1"/>
            <a:ext cx="5732980" cy="8355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FF"/>
              </a:buClr>
              <a:buSzPts val="2400"/>
            </a:pPr>
            <a:r>
              <a:rPr lang="en-US" sz="1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1" baseline="30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Grade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MORNING</a:t>
            </a: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FF6FCF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endParaRPr sz="1800" b="1" dirty="0">
              <a:solidFill>
                <a:srgbClr val="FF6F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" name="Google Shape;85;p13"/>
          <p:cNvGraphicFramePr/>
          <p:nvPr>
            <p:extLst>
              <p:ext uri="{D42A27DB-BD31-4B8C-83A1-F6EECF244321}">
                <p14:modId xmlns:p14="http://schemas.microsoft.com/office/powerpoint/2010/main" val="2668413078"/>
              </p:ext>
            </p:extLst>
          </p:nvPr>
        </p:nvGraphicFramePr>
        <p:xfrm>
          <a:off x="2028312" y="568792"/>
          <a:ext cx="5139093" cy="65009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6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Time 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Subject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Link or Resource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</a:t>
                      </a:r>
                      <a:endParaRPr sz="11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3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8:00-8:15</a:t>
                      </a: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8:35-9:00</a:t>
                      </a:r>
                      <a:endParaRPr sz="1400" b="1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Breakfast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Morning Meeting/Microsoft Teams</a:t>
                      </a:r>
                      <a:endParaRPr sz="1400" b="1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6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9:30-10:05am</a:t>
                      </a:r>
                      <a:endParaRPr sz="11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Reading/Writing </a:t>
                      </a:r>
                      <a:endParaRPr sz="1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2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10:05-10:25am</a:t>
                      </a:r>
                      <a:endParaRPr sz="11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Phonics/Spelling</a:t>
                      </a:r>
                      <a:endParaRPr sz="1400" b="1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Spelling Menu available on class tag and my class page</a:t>
                      </a:r>
                      <a:endParaRPr sz="11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10:25am – 10:35am</a:t>
                      </a: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Brain Break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4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10:35 -11:05am</a:t>
                      </a: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Gym or Art</a:t>
                      </a: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Gym – Mon, Wed,  Fri.</a:t>
                      </a: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Art – Tues and Thurs</a:t>
                      </a: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3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11:05am-11:35</a:t>
                      </a: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Science/SS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Class code: </a:t>
                      </a:r>
                      <a:r>
                        <a:rPr lang="en-US" sz="1400" b="1">
                          <a:solidFill>
                            <a:srgbClr val="E36C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wcl6967</a:t>
                      </a:r>
                      <a:endParaRPr sz="1400" b="1">
                        <a:solidFill>
                          <a:srgbClr val="E36C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11:35am – 12:35pm</a:t>
                      </a: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Math</a:t>
                      </a: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0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1400" b="1"/>
                        <a:t>1:30-12:30</a:t>
                      </a: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Lunch Time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6" name="Google Shape;86;p13" descr="16269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856" y="1956841"/>
            <a:ext cx="1147790" cy="6601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7" name="Google Shape;87;p13" descr="127661058-abstract-education-background-back-to-school-learning-student-teaching-vector-illustration-backgroun.jpg"/>
          <p:cNvPicPr preferRelativeResize="0"/>
          <p:nvPr/>
        </p:nvPicPr>
        <p:blipFill rotWithShape="1">
          <a:blip r:embed="rId4">
            <a:alphaModFix/>
          </a:blip>
          <a:srcRect t="96537"/>
          <a:stretch/>
        </p:blipFill>
        <p:spPr>
          <a:xfrm>
            <a:off x="2000250" y="0"/>
            <a:ext cx="5143500" cy="16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127661058-abstract-education-background-back-to-school-learning-student-teaching-vector-illustration-backgroun.jpg"/>
          <p:cNvPicPr preferRelativeResize="0"/>
          <p:nvPr/>
        </p:nvPicPr>
        <p:blipFill rotWithShape="1">
          <a:blip r:embed="rId4">
            <a:alphaModFix/>
          </a:blip>
          <a:srcRect t="96537"/>
          <a:stretch/>
        </p:blipFill>
        <p:spPr>
          <a:xfrm>
            <a:off x="2000250" y="6693541"/>
            <a:ext cx="5143500" cy="16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unnam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7835" y="3269895"/>
            <a:ext cx="2095622" cy="56771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0" name="Google Shape;90;p13" descr="imgre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9588" y="4825744"/>
            <a:ext cx="1332104" cy="43254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1" name="Google Shape;91;p13" descr="Sumdog+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45646" y="5573298"/>
            <a:ext cx="756046" cy="5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716eDSNCOML._SY355_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93256" y="1956842"/>
            <a:ext cx="929900" cy="6601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3" name="Google Shape;93;p13" descr="screen-shot-2018-07-12-at-6-52-35-pm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21541" y="5612607"/>
            <a:ext cx="698210" cy="4647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4" name="Google Shape;94;p13" descr="thumbnail_IMG_1857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97856" y="4031868"/>
            <a:ext cx="1021895" cy="6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 descr="thumbnail_IMG_1857-1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93256" y="4031868"/>
            <a:ext cx="827843" cy="6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unnamed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97857" y="6241902"/>
            <a:ext cx="2469608" cy="4516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7" name="Google Shape;97;p13" descr="b963ef47179e1617854d81199a915e87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97835" y="998705"/>
            <a:ext cx="2095622" cy="7212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4"/>
          <p:cNvGraphicFramePr/>
          <p:nvPr>
            <p:extLst>
              <p:ext uri="{D42A27DB-BD31-4B8C-83A1-F6EECF244321}">
                <p14:modId xmlns:p14="http://schemas.microsoft.com/office/powerpoint/2010/main" val="2770672855"/>
              </p:ext>
            </p:extLst>
          </p:nvPr>
        </p:nvGraphicFramePr>
        <p:xfrm>
          <a:off x="2028312" y="634198"/>
          <a:ext cx="5139093" cy="70712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Arial"/>
                          <a:ea typeface="Arial"/>
                          <a:cs typeface="Arial"/>
                          <a:sym typeface="Arial"/>
                        </a:rPr>
                        <a:t>Time </a:t>
                      </a:r>
                      <a:endParaRPr sz="1100" b="0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Arial"/>
                          <a:ea typeface="Arial"/>
                          <a:cs typeface="Arial"/>
                          <a:sym typeface="Arial"/>
                        </a:rPr>
                        <a:t>Subject</a:t>
                      </a:r>
                      <a:endParaRPr sz="1100" b="0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Arial"/>
                          <a:ea typeface="Arial"/>
                          <a:cs typeface="Arial"/>
                          <a:sym typeface="Arial"/>
                        </a:rPr>
                        <a:t>Link or Resource</a:t>
                      </a:r>
                      <a:endParaRPr sz="1100" b="0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</a:t>
                      </a:r>
                      <a:endParaRPr sz="1100" b="0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12:30-12:40:     </a:t>
                      </a:r>
                      <a:endParaRPr sz="14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12:40-1:00</a:t>
                      </a:r>
                      <a:endParaRPr sz="14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2pm-2:</a:t>
                      </a:r>
                      <a:r>
                        <a:rPr lang="en-US" sz="1400" b="1" dirty="0"/>
                        <a:t>30</a:t>
                      </a:r>
                      <a:r>
                        <a:rPr lang="en-US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pm</a:t>
                      </a:r>
                      <a:endParaRPr sz="11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Community Meeting/</a:t>
                      </a:r>
                      <a:r>
                        <a:rPr lang="en-US"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Afternoon Snack (working snack)</a:t>
                      </a: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Story Time/Math Continued</a:t>
                      </a:r>
                      <a:endParaRPr sz="1100" b="1"/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2:30-3:05pm</a:t>
                      </a: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D.E.A.R Time</a:t>
                      </a: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Response/Discussion</a:t>
                      </a:r>
                      <a:endParaRPr sz="1400" b="1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3:05-3:25pm</a:t>
                      </a: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</a:rPr>
                        <a:t>Brain Break</a:t>
                      </a:r>
                      <a:endParaRPr sz="14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Spelling Menu available on class tag and my class page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3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Class code:</a:t>
                      </a:r>
                      <a:endParaRPr sz="1400" b="1">
                        <a:solidFill>
                          <a:srgbClr val="E36C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18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5:30 pm</a:t>
                      </a:r>
                      <a:endParaRPr sz="1400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Dinner Time</a:t>
                      </a: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Read/ Play outdoors/indoors</a:t>
                      </a:r>
                      <a:endParaRPr sz="14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Get a good nights rest</a:t>
                      </a:r>
                      <a:endParaRPr sz="1400" b="1"/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1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1431" marR="51431" marT="45713" marB="4571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51431" marR="51431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3" name="Google Shape;103;p14" descr="16269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856" y="1924551"/>
            <a:ext cx="1147790" cy="594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4" name="Google Shape;104;p14" descr="127661058-abstract-education-background-back-to-school-learning-student-teaching-vector-illustration-backgroun.jpg"/>
          <p:cNvPicPr preferRelativeResize="0"/>
          <p:nvPr/>
        </p:nvPicPr>
        <p:blipFill rotWithShape="1">
          <a:blip r:embed="rId4">
            <a:alphaModFix/>
          </a:blip>
          <a:srcRect t="96537"/>
          <a:stretch/>
        </p:blipFill>
        <p:spPr>
          <a:xfrm>
            <a:off x="2000250" y="0"/>
            <a:ext cx="5143500" cy="16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127661058-abstract-education-background-back-to-school-learning-student-teaching-vector-illustration-backgroun.jpg"/>
          <p:cNvPicPr preferRelativeResize="0"/>
          <p:nvPr/>
        </p:nvPicPr>
        <p:blipFill rotWithShape="1">
          <a:blip r:embed="rId4">
            <a:alphaModFix/>
          </a:blip>
          <a:srcRect t="96537"/>
          <a:stretch/>
        </p:blipFill>
        <p:spPr>
          <a:xfrm>
            <a:off x="2000250" y="6693542"/>
            <a:ext cx="5143501" cy="16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unnam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8507" y="3261279"/>
            <a:ext cx="2095622" cy="56771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7" name="Google Shape;107;p14" descr="imgre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5672" y="4716109"/>
            <a:ext cx="1387585" cy="450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8" name="Google Shape;108;p14" descr="Sumdog+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1556" y="5370062"/>
            <a:ext cx="756045" cy="5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716eDSNCOML._SY355_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1563" y="1924550"/>
            <a:ext cx="1152956" cy="59410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0" name="Google Shape;110;p14" descr="screen-shot-2018-07-12-at-6-52-35-pm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22641" y="5409475"/>
            <a:ext cx="698175" cy="464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" name="Google Shape;111;p14" descr="thumbnail_IMG_1857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97856" y="3972601"/>
            <a:ext cx="1147790" cy="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 descr="thumbnail_IMG_1857-1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70957" y="3972601"/>
            <a:ext cx="1233562" cy="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 descr="images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90503" y="6232874"/>
            <a:ext cx="1910285" cy="38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1648874" y="1"/>
            <a:ext cx="5732980" cy="83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FF"/>
              </a:buClr>
              <a:buSzPts val="2400"/>
            </a:pPr>
            <a:r>
              <a:rPr lang="en-US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b="1" baseline="30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Grade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AFTERNOON</a:t>
            </a: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FF6FCF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endParaRPr b="1">
              <a:solidFill>
                <a:srgbClr val="FF6FC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4" descr="snack-clipart-afternoon-snack-141322-9239587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97831" y="1309181"/>
            <a:ext cx="2306700" cy="594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290646" cy="21488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E141D-2513-4A0E-AF9B-0F9F97A4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11" y="1"/>
            <a:ext cx="4584189" cy="2148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219C3-E908-4DDC-94C2-18BB4E09C9A9}"/>
              </a:ext>
            </a:extLst>
          </p:cNvPr>
          <p:cNvSpPr/>
          <p:nvPr/>
        </p:nvSpPr>
        <p:spPr>
          <a:xfrm>
            <a:off x="1454687" y="825402"/>
            <a:ext cx="6268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DC143C"/>
                </a:solidFill>
                <a:latin typeface="Open Sans"/>
              </a:rPr>
              <a:t>Class Rules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Open Sans"/>
              </a:rPr>
              <a:t>1. Be respectful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Open Sans"/>
              </a:rPr>
              <a:t>2. Be kind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Open Sans"/>
              </a:rPr>
              <a:t>3. Always try your BEST</a:t>
            </a:r>
            <a:endParaRPr lang="en-US" sz="20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FEE4C6-275F-4DB7-954B-46B304B60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" y="2148842"/>
            <a:ext cx="9109710" cy="470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290646" cy="2405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E141D-2513-4A0E-AF9B-0F9F97A4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11" y="1"/>
            <a:ext cx="4584189" cy="22745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5B0DE-9F84-4E2B-B7BA-0E3FF69B52FA}"/>
              </a:ext>
            </a:extLst>
          </p:cNvPr>
          <p:cNvSpPr txBox="1"/>
          <p:nvPr/>
        </p:nvSpPr>
        <p:spPr>
          <a:xfrm>
            <a:off x="0" y="2405575"/>
            <a:ext cx="9063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15C"/>
                </a:solidFill>
              </a:rPr>
              <a:t>*Each morning: nutritious breakfast, gather materials</a:t>
            </a:r>
          </a:p>
          <a:p>
            <a:r>
              <a:rPr lang="en-US" sz="2800" dirty="0">
                <a:solidFill>
                  <a:srgbClr val="F69140"/>
                </a:solidFill>
              </a:rPr>
              <a:t>*Make sure workspace is free of noise and distractions. </a:t>
            </a:r>
            <a:r>
              <a:rPr lang="en-US" sz="2800" dirty="0">
                <a:solidFill>
                  <a:srgbClr val="BDE1D6"/>
                </a:solidFill>
              </a:rPr>
              <a:t>*Proper attire (no pajamas)</a:t>
            </a:r>
          </a:p>
          <a:p>
            <a:r>
              <a:rPr lang="en-US" sz="2800" dirty="0">
                <a:solidFill>
                  <a:srgbClr val="CED967"/>
                </a:solidFill>
              </a:rPr>
              <a:t>*Device is set up and charged</a:t>
            </a:r>
          </a:p>
          <a:p>
            <a:r>
              <a:rPr lang="en-US" sz="2800" dirty="0">
                <a:solidFill>
                  <a:srgbClr val="EF415C"/>
                </a:solidFill>
              </a:rPr>
              <a:t>*Students should log-in by 8:35 AM</a:t>
            </a:r>
            <a:r>
              <a:rPr lang="en-US" sz="2800" u="sng" dirty="0">
                <a:solidFill>
                  <a:srgbClr val="EF415C"/>
                </a:solidFill>
              </a:rPr>
              <a:t>: ATTENDANCE IS COUNTED &amp; TAKEN DAILY!</a:t>
            </a:r>
          </a:p>
          <a:p>
            <a:r>
              <a:rPr lang="en-US" sz="2800" dirty="0">
                <a:solidFill>
                  <a:srgbClr val="F69140"/>
                </a:solidFill>
              </a:rPr>
              <a:t>*Completed work submitted via Class Dojo Portfolio</a:t>
            </a:r>
          </a:p>
          <a:p>
            <a:r>
              <a:rPr lang="en-US" sz="2800" dirty="0">
                <a:solidFill>
                  <a:srgbClr val="BDE1D6"/>
                </a:solidFill>
              </a:rPr>
              <a:t>*Independent Reading, Writing &amp; Math practice daily</a:t>
            </a:r>
          </a:p>
          <a:p>
            <a:r>
              <a:rPr lang="en-US" sz="2800" dirty="0">
                <a:solidFill>
                  <a:srgbClr val="CED967"/>
                </a:solidFill>
              </a:rPr>
              <a:t>*Join Special Area teachers on time (see prep schedule)</a:t>
            </a:r>
          </a:p>
        </p:txBody>
      </p:sp>
    </p:spTree>
    <p:extLst>
      <p:ext uri="{BB962C8B-B14F-4D97-AF65-F5344CB8AC3E}">
        <p14:creationId xmlns:p14="http://schemas.microsoft.com/office/powerpoint/2010/main" val="298082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583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Contact Us through Class Dojo or E-mail, and be sure to frequently visit our class homepages:</a:t>
            </a:r>
          </a:p>
          <a:p>
            <a:pPr algn="ctr"/>
            <a:r>
              <a:rPr lang="en-US" sz="3200" dirty="0">
                <a:solidFill>
                  <a:srgbClr val="F69140"/>
                </a:solidFill>
              </a:rPr>
              <a:t>*Mrs. D’Onofrio: </a:t>
            </a:r>
            <a:r>
              <a:rPr lang="en-US" sz="3200" dirty="0">
                <a:solidFill>
                  <a:srgbClr val="F69140"/>
                </a:solidFill>
                <a:hlinkClick r:id="rId3"/>
              </a:rPr>
              <a:t>Adonofrio@yonkerspublicschools.org</a:t>
            </a:r>
            <a:r>
              <a:rPr lang="en-US" sz="3200" dirty="0">
                <a:solidFill>
                  <a:srgbClr val="F69140"/>
                </a:solidFill>
              </a:rPr>
              <a:t> </a:t>
            </a:r>
          </a:p>
          <a:p>
            <a:pPr algn="ctr"/>
            <a:r>
              <a:rPr lang="en-US" sz="2200" dirty="0">
                <a:hlinkClick r:id="rId4"/>
              </a:rPr>
              <a:t>https://www.yonkerspublicschools.org/domain/2288</a:t>
            </a:r>
            <a:endParaRPr lang="en-US" sz="2200" dirty="0"/>
          </a:p>
          <a:p>
            <a:pPr algn="ctr"/>
            <a:endParaRPr lang="en-US" sz="2200" dirty="0">
              <a:solidFill>
                <a:srgbClr val="EF415C"/>
              </a:solidFill>
            </a:endParaRPr>
          </a:p>
          <a:p>
            <a:pPr algn="ctr"/>
            <a:r>
              <a:rPr lang="en-US" sz="3200">
                <a:solidFill>
                  <a:srgbClr val="EF415C"/>
                </a:solidFill>
              </a:rPr>
              <a:t>*</a:t>
            </a:r>
            <a:r>
              <a:rPr lang="en-US" sz="3200" err="1">
                <a:solidFill>
                  <a:srgbClr val="EF415C"/>
                </a:solidFill>
              </a:rPr>
              <a:t>Ms.Aponte</a:t>
            </a:r>
            <a:r>
              <a:rPr lang="en-US" sz="3200">
                <a:solidFill>
                  <a:srgbClr val="EF415C"/>
                </a:solidFill>
              </a:rPr>
              <a:t>: </a:t>
            </a:r>
            <a:endParaRPr lang="en-US" sz="3200">
              <a:solidFill>
                <a:srgbClr val="EF415C"/>
              </a:solidFill>
              <a:cs typeface="Calibri"/>
            </a:endParaRPr>
          </a:p>
          <a:p>
            <a:pPr algn="ctr"/>
            <a:r>
              <a:rPr lang="en-US" sz="3200">
                <a:solidFill>
                  <a:srgbClr val="EF415C"/>
                </a:solidFill>
                <a:hlinkClick r:id="rId5"/>
              </a:rPr>
              <a:t>Eaponte</a:t>
            </a:r>
            <a:r>
              <a:rPr lang="en-US" sz="3200">
                <a:solidFill>
                  <a:srgbClr val="EF415C"/>
                </a:solidFill>
                <a:hlinkClick r:id="rId5"/>
              </a:rPr>
              <a:t>@yonkerspublicschools.org</a:t>
            </a:r>
            <a:r>
              <a:rPr lang="en-US" sz="3200">
                <a:solidFill>
                  <a:srgbClr val="EF415C"/>
                </a:solidFill>
              </a:rPr>
              <a:t> </a:t>
            </a:r>
            <a:endParaRPr lang="en-US" sz="3200">
              <a:solidFill>
                <a:srgbClr val="EF415C"/>
              </a:solidFill>
              <a:cs typeface="Calibri"/>
            </a:endParaRPr>
          </a:p>
          <a:p>
            <a:pPr algn="ctr"/>
            <a:r>
              <a:rPr lang="en-US" sz="2200" dirty="0">
                <a:hlinkClick r:id="rId6"/>
              </a:rPr>
              <a:t>https://www.yonkerspublicschools.org/site/Default.aspx?PageID=28810</a:t>
            </a:r>
            <a:r>
              <a:rPr lang="en-US" sz="2200" dirty="0"/>
              <a:t> </a:t>
            </a:r>
            <a:endParaRPr lang="en-US" sz="2200" dirty="0">
              <a:solidFill>
                <a:srgbClr val="EF41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7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dirty="0" err="1">
                <a:solidFill>
                  <a:srgbClr val="F69140"/>
                </a:solidFill>
              </a:rPr>
              <a:t>T</a:t>
            </a:r>
            <a:r>
              <a:rPr lang="en-US" sz="8500" dirty="0" err="1">
                <a:solidFill>
                  <a:srgbClr val="EF415C"/>
                </a:solidFill>
              </a:rPr>
              <a:t>h</a:t>
            </a:r>
            <a:r>
              <a:rPr lang="en-US" sz="8500" dirty="0" err="1">
                <a:solidFill>
                  <a:srgbClr val="BDE1D6"/>
                </a:solidFill>
              </a:rPr>
              <a:t>a</a:t>
            </a:r>
            <a:r>
              <a:rPr lang="en-US" sz="8500" dirty="0" err="1">
                <a:solidFill>
                  <a:srgbClr val="CED967"/>
                </a:solidFill>
              </a:rPr>
              <a:t>n</a:t>
            </a:r>
            <a:r>
              <a:rPr lang="en-US" sz="8500" dirty="0" err="1">
                <a:solidFill>
                  <a:srgbClr val="F69140"/>
                </a:solidFill>
              </a:rPr>
              <a:t>k.</a:t>
            </a:r>
            <a:r>
              <a:rPr lang="en-US" sz="8500" dirty="0" err="1">
                <a:solidFill>
                  <a:srgbClr val="EF415C"/>
                </a:solidFill>
              </a:rPr>
              <a:t>Y</a:t>
            </a:r>
            <a:r>
              <a:rPr lang="en-US" sz="8500" dirty="0" err="1">
                <a:solidFill>
                  <a:srgbClr val="BDE1D6"/>
                </a:solidFill>
              </a:rPr>
              <a:t>o</a:t>
            </a:r>
            <a:r>
              <a:rPr lang="en-US" sz="8500" dirty="0" err="1">
                <a:solidFill>
                  <a:srgbClr val="CED967"/>
                </a:solidFill>
              </a:rPr>
              <a:t>u</a:t>
            </a:r>
            <a:r>
              <a:rPr lang="en-US" sz="8500" dirty="0">
                <a:solidFill>
                  <a:srgbClr val="CED967"/>
                </a:solidFill>
              </a:rPr>
              <a:t> </a:t>
            </a:r>
            <a:r>
              <a:rPr lang="en-US" sz="8500" dirty="0">
                <a:solidFill>
                  <a:srgbClr val="F69140"/>
                </a:solidFill>
              </a:rPr>
              <a:t>!</a:t>
            </a:r>
            <a:endParaRPr lang="en-US" sz="8500" dirty="0"/>
          </a:p>
        </p:txBody>
      </p:sp>
    </p:spTree>
    <p:extLst>
      <p:ext uri="{BB962C8B-B14F-4D97-AF65-F5344CB8AC3E}">
        <p14:creationId xmlns:p14="http://schemas.microsoft.com/office/powerpoint/2010/main" val="154645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TONIGHT’S AGENDA: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*Getting to Know your child's teacher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/>
              </a:rPr>
              <a:t>*Our Philosophy and Goals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*Literacy Block/Writing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*Math Modules/ZEARN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*Grading System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*Daily Schedule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*Routines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*Behavior and Expectations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*Attendance Expectations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*Classwork Expectations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*Contacting your child's teacher :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*Odds and Ends/Questions/Concerns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9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04" y="-12573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A7CCD4-F013-4672-9C9A-F8C6C2C80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" y="1784957"/>
            <a:ext cx="3790950" cy="3790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16231E-97C7-4AB2-94DC-6AB139991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23" y="1098142"/>
            <a:ext cx="5145377" cy="51453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9B07EA-2703-4A9C-A2BE-19BF82205D72}"/>
              </a:ext>
            </a:extLst>
          </p:cNvPr>
          <p:cNvSpPr/>
          <p:nvPr/>
        </p:nvSpPr>
        <p:spPr>
          <a:xfrm>
            <a:off x="-127197" y="5446307"/>
            <a:ext cx="446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Mrs. D’Onofrio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3E9E9A-5B22-48C6-97F0-6F85BA214693}"/>
              </a:ext>
            </a:extLst>
          </p:cNvPr>
          <p:cNvSpPr/>
          <p:nvPr/>
        </p:nvSpPr>
        <p:spPr>
          <a:xfrm>
            <a:off x="4664623" y="5744554"/>
            <a:ext cx="3516861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Ms.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Aponte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981CCE-6F63-4220-8432-DAFE01D57A71}"/>
              </a:ext>
            </a:extLst>
          </p:cNvPr>
          <p:cNvSpPr/>
          <p:nvPr/>
        </p:nvSpPr>
        <p:spPr>
          <a:xfrm>
            <a:off x="3274291" y="2136338"/>
            <a:ext cx="2840349" cy="2585323"/>
          </a:xfrm>
          <a:prstGeom prst="rect">
            <a:avLst/>
          </a:prstGeom>
          <a:noFill/>
          <a:effectLst>
            <a:glow rad="228600">
              <a:srgbClr val="F69140">
                <a:alpha val="40000"/>
              </a:srgbClr>
            </a:glow>
            <a:outerShdw blurRad="50800" dist="50800" dir="5400000" algn="ctr" rotWithShape="0">
              <a:srgbClr val="EF415C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en-US" sz="54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nd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Grade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70573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>
                <a:solidFill>
                  <a:srgbClr val="F69140"/>
                </a:solidFill>
                <a:latin typeface="Comic Sans MS" panose="030F0702030302020204" pitchFamily="66" charset="0"/>
              </a:rPr>
              <a:t>Philosophies </a:t>
            </a:r>
            <a:r>
              <a:rPr lang="en-US" sz="6000" b="1" dirty="0">
                <a:solidFill>
                  <a:srgbClr val="EF415C"/>
                </a:solidFill>
                <a:latin typeface="Comic Sans MS" panose="030F0702030302020204" pitchFamily="66" charset="0"/>
              </a:rPr>
              <a:t>and </a:t>
            </a:r>
            <a:r>
              <a:rPr lang="en-US" sz="6000" b="1" u="sng" dirty="0">
                <a:solidFill>
                  <a:srgbClr val="BDE1D6"/>
                </a:solidFill>
                <a:latin typeface="Comic Sans MS" panose="030F0702030302020204" pitchFamily="66" charset="0"/>
              </a:rPr>
              <a:t>Goals</a:t>
            </a:r>
            <a:endParaRPr lang="en-US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95C5D-6D18-4FD0-8525-14CB3FFA6195}"/>
              </a:ext>
            </a:extLst>
          </p:cNvPr>
          <p:cNvSpPr/>
          <p:nvPr/>
        </p:nvSpPr>
        <p:spPr>
          <a:xfrm>
            <a:off x="156502" y="2148839"/>
            <a:ext cx="88731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69140"/>
                </a:solidFill>
              </a:rPr>
              <a:t>*Every learner can be successful</a:t>
            </a:r>
          </a:p>
          <a:p>
            <a:r>
              <a:rPr lang="en-US" sz="4200" b="1" dirty="0">
                <a:solidFill>
                  <a:srgbClr val="EF415C"/>
                </a:solidFill>
              </a:rPr>
              <a:t>*Be prepared &amp; organized</a:t>
            </a:r>
          </a:p>
          <a:p>
            <a:r>
              <a:rPr lang="en-US" sz="4200" b="1" dirty="0">
                <a:solidFill>
                  <a:srgbClr val="BDE1D6"/>
                </a:solidFill>
              </a:rPr>
              <a:t>*Open &amp; on-going/daily communication: </a:t>
            </a:r>
            <a:r>
              <a:rPr lang="en-US" sz="4200" b="1" i="1" u="sng" dirty="0">
                <a:solidFill>
                  <a:srgbClr val="BDE1D6"/>
                </a:solidFill>
              </a:rPr>
              <a:t>we’re a team!</a:t>
            </a:r>
          </a:p>
          <a:p>
            <a:r>
              <a:rPr lang="en-US" sz="4200" b="1" dirty="0">
                <a:solidFill>
                  <a:srgbClr val="CED967"/>
                </a:solidFill>
              </a:rPr>
              <a:t>*Have a schedule/routine</a:t>
            </a:r>
          </a:p>
          <a:p>
            <a:r>
              <a:rPr lang="en-US" sz="4200" b="1" dirty="0">
                <a:solidFill>
                  <a:srgbClr val="F69140"/>
                </a:solidFill>
              </a:rPr>
              <a:t>*Word of the year:</a:t>
            </a:r>
            <a:r>
              <a:rPr lang="en-US" sz="4200" b="1" u="sng" dirty="0">
                <a:solidFill>
                  <a:srgbClr val="F69140"/>
                </a:solidFill>
              </a:rPr>
              <a:t> PATIENCE </a:t>
            </a:r>
            <a:endParaRPr lang="en-US" sz="4200" u="sng" dirty="0"/>
          </a:p>
        </p:txBody>
      </p:sp>
    </p:spTree>
    <p:extLst>
      <p:ext uri="{BB962C8B-B14F-4D97-AF65-F5344CB8AC3E}">
        <p14:creationId xmlns:p14="http://schemas.microsoft.com/office/powerpoint/2010/main" val="401065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u="sng" dirty="0">
                <a:solidFill>
                  <a:srgbClr val="F69140"/>
                </a:solidFill>
              </a:rPr>
              <a:t>H</a:t>
            </a:r>
            <a:r>
              <a:rPr lang="en-US" sz="8500" u="sng" dirty="0">
                <a:solidFill>
                  <a:srgbClr val="EF415C"/>
                </a:solidFill>
              </a:rPr>
              <a:t>y</a:t>
            </a:r>
            <a:r>
              <a:rPr lang="en-US" sz="8500" u="sng" dirty="0">
                <a:solidFill>
                  <a:srgbClr val="BDE1D6"/>
                </a:solidFill>
              </a:rPr>
              <a:t>b</a:t>
            </a:r>
            <a:r>
              <a:rPr lang="en-US" sz="8500" u="sng" dirty="0">
                <a:solidFill>
                  <a:srgbClr val="CED967"/>
                </a:solidFill>
              </a:rPr>
              <a:t>r</a:t>
            </a:r>
            <a:r>
              <a:rPr lang="en-US" sz="8500" u="sng" dirty="0">
                <a:solidFill>
                  <a:srgbClr val="F69140"/>
                </a:solidFill>
              </a:rPr>
              <a:t>i</a:t>
            </a:r>
            <a:r>
              <a:rPr lang="en-US" sz="8500" u="sng" dirty="0">
                <a:solidFill>
                  <a:srgbClr val="EF415C"/>
                </a:solidFill>
              </a:rPr>
              <a:t>d: </a:t>
            </a:r>
            <a:r>
              <a:rPr lang="en-US" sz="8300" b="1" dirty="0">
                <a:solidFill>
                  <a:srgbClr val="F69140"/>
                </a:solidFill>
              </a:rPr>
              <a:t>T</a:t>
            </a:r>
            <a:r>
              <a:rPr lang="en-US" sz="8300" b="1" dirty="0">
                <a:solidFill>
                  <a:srgbClr val="EF415C"/>
                </a:solidFill>
              </a:rPr>
              <a:t>r</a:t>
            </a:r>
            <a:r>
              <a:rPr lang="en-US" sz="8300" b="1" dirty="0">
                <a:solidFill>
                  <a:srgbClr val="BDE1D6"/>
                </a:solidFill>
              </a:rPr>
              <a:t>a</a:t>
            </a:r>
            <a:r>
              <a:rPr lang="en-US" sz="8300" b="1" dirty="0">
                <a:solidFill>
                  <a:srgbClr val="CED967"/>
                </a:solidFill>
              </a:rPr>
              <a:t>c</a:t>
            </a:r>
            <a:r>
              <a:rPr lang="en-US" sz="8300" b="1" dirty="0">
                <a:solidFill>
                  <a:srgbClr val="F69140"/>
                </a:solidFill>
              </a:rPr>
              <a:t>k </a:t>
            </a:r>
            <a:r>
              <a:rPr lang="en-US" sz="8300" b="1" dirty="0">
                <a:solidFill>
                  <a:srgbClr val="EF415C"/>
                </a:solidFill>
              </a:rPr>
              <a:t>A, </a:t>
            </a:r>
            <a:r>
              <a:rPr lang="en-US" sz="8300" b="1" dirty="0">
                <a:solidFill>
                  <a:srgbClr val="BDE1D6"/>
                </a:solidFill>
              </a:rPr>
              <a:t>B, </a:t>
            </a:r>
            <a:r>
              <a:rPr lang="en-US" sz="8300" b="1" dirty="0">
                <a:solidFill>
                  <a:srgbClr val="CED967"/>
                </a:solidFill>
              </a:rPr>
              <a:t>D</a:t>
            </a:r>
            <a:endParaRPr lang="en-US" sz="83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95C5D-6D18-4FD0-8525-14CB3FFA6195}"/>
              </a:ext>
            </a:extLst>
          </p:cNvPr>
          <p:cNvSpPr/>
          <p:nvPr/>
        </p:nvSpPr>
        <p:spPr>
          <a:xfrm>
            <a:off x="156502" y="2148840"/>
            <a:ext cx="8678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69140"/>
                </a:solidFill>
              </a:rPr>
              <a:t>T</a:t>
            </a:r>
            <a:r>
              <a:rPr lang="en-US" sz="5400" b="1" dirty="0">
                <a:solidFill>
                  <a:srgbClr val="EF415C"/>
                </a:solidFill>
              </a:rPr>
              <a:t>r</a:t>
            </a:r>
            <a:r>
              <a:rPr lang="en-US" sz="5400" b="1" dirty="0">
                <a:solidFill>
                  <a:srgbClr val="BDE1D6"/>
                </a:solidFill>
              </a:rPr>
              <a:t>a</a:t>
            </a:r>
            <a:r>
              <a:rPr lang="en-US" sz="5400" b="1" dirty="0">
                <a:solidFill>
                  <a:srgbClr val="CED967"/>
                </a:solidFill>
              </a:rPr>
              <a:t>c</a:t>
            </a:r>
            <a:r>
              <a:rPr lang="en-US" sz="5400" b="1" dirty="0">
                <a:solidFill>
                  <a:srgbClr val="F69140"/>
                </a:solidFill>
              </a:rPr>
              <a:t>k </a:t>
            </a:r>
            <a:r>
              <a:rPr lang="en-US" sz="5400" b="1" dirty="0">
                <a:solidFill>
                  <a:srgbClr val="EF415C"/>
                </a:solidFill>
              </a:rPr>
              <a:t>A: </a:t>
            </a:r>
            <a:r>
              <a:rPr lang="en-US" sz="2440" b="1" dirty="0"/>
              <a:t>meets in person Mon &amp; Tues, remote Wed-Fri</a:t>
            </a:r>
            <a:endParaRPr lang="en-US" sz="244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4D762-22A6-4668-A4EB-C4DF1C018639}"/>
              </a:ext>
            </a:extLst>
          </p:cNvPr>
          <p:cNvSpPr/>
          <p:nvPr/>
        </p:nvSpPr>
        <p:spPr>
          <a:xfrm>
            <a:off x="114299" y="4105999"/>
            <a:ext cx="91439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69140"/>
                </a:solidFill>
              </a:rPr>
              <a:t>T</a:t>
            </a:r>
            <a:r>
              <a:rPr lang="en-US" sz="5400" b="1" dirty="0">
                <a:solidFill>
                  <a:srgbClr val="EF415C"/>
                </a:solidFill>
              </a:rPr>
              <a:t>r</a:t>
            </a:r>
            <a:r>
              <a:rPr lang="en-US" sz="5400" b="1" dirty="0">
                <a:solidFill>
                  <a:srgbClr val="BDE1D6"/>
                </a:solidFill>
              </a:rPr>
              <a:t>a</a:t>
            </a:r>
            <a:r>
              <a:rPr lang="en-US" sz="5400" b="1" dirty="0">
                <a:solidFill>
                  <a:srgbClr val="CED967"/>
                </a:solidFill>
              </a:rPr>
              <a:t>c</a:t>
            </a:r>
            <a:r>
              <a:rPr lang="en-US" sz="5400" b="1" dirty="0">
                <a:solidFill>
                  <a:srgbClr val="F69140"/>
                </a:solidFill>
              </a:rPr>
              <a:t>k </a:t>
            </a:r>
            <a:r>
              <a:rPr lang="en-US" sz="5400" b="1" dirty="0">
                <a:solidFill>
                  <a:srgbClr val="CED967"/>
                </a:solidFill>
              </a:rPr>
              <a:t>D: </a:t>
            </a:r>
            <a:r>
              <a:rPr lang="en-US" sz="2450" b="1" dirty="0"/>
              <a:t>100% Virtual</a:t>
            </a:r>
          </a:p>
          <a:p>
            <a:r>
              <a:rPr lang="en-US" sz="2450" b="1" i="1" dirty="0">
                <a:solidFill>
                  <a:srgbClr val="FF0000"/>
                </a:solidFill>
              </a:rPr>
              <a:t>*On remote days, students will continue accessing their assignments through Microsoft Teams &amp; our other learning platforms.</a:t>
            </a:r>
          </a:p>
          <a:p>
            <a:r>
              <a:rPr lang="en-US" sz="2450" b="1" i="1" dirty="0">
                <a:solidFill>
                  <a:srgbClr val="C00000"/>
                </a:solidFill>
              </a:rPr>
              <a:t>*Please frequently check Class Dojo &amp; the daily assignment sheet posted to Teams Files, Dojo messenger &amp; our class homepages</a:t>
            </a:r>
            <a:endParaRPr lang="en-US" sz="5400" i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0A626-BABB-4100-B692-6AD610F785F8}"/>
              </a:ext>
            </a:extLst>
          </p:cNvPr>
          <p:cNvSpPr/>
          <p:nvPr/>
        </p:nvSpPr>
        <p:spPr>
          <a:xfrm>
            <a:off x="114300" y="3072170"/>
            <a:ext cx="8567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69140"/>
                </a:solidFill>
              </a:rPr>
              <a:t>T</a:t>
            </a:r>
            <a:r>
              <a:rPr lang="en-US" sz="5400" b="1" dirty="0">
                <a:solidFill>
                  <a:srgbClr val="EF415C"/>
                </a:solidFill>
              </a:rPr>
              <a:t>r</a:t>
            </a:r>
            <a:r>
              <a:rPr lang="en-US" sz="5400" b="1" dirty="0">
                <a:solidFill>
                  <a:srgbClr val="BDE1D6"/>
                </a:solidFill>
              </a:rPr>
              <a:t>a</a:t>
            </a:r>
            <a:r>
              <a:rPr lang="en-US" sz="5400" b="1" dirty="0">
                <a:solidFill>
                  <a:srgbClr val="CED967"/>
                </a:solidFill>
              </a:rPr>
              <a:t>c</a:t>
            </a:r>
            <a:r>
              <a:rPr lang="en-US" sz="5400" b="1" dirty="0">
                <a:solidFill>
                  <a:srgbClr val="F69140"/>
                </a:solidFill>
              </a:rPr>
              <a:t>k </a:t>
            </a:r>
            <a:r>
              <a:rPr lang="en-US" sz="5400" b="1" dirty="0">
                <a:solidFill>
                  <a:srgbClr val="BDE1D6"/>
                </a:solidFill>
              </a:rPr>
              <a:t>B:</a:t>
            </a:r>
            <a:r>
              <a:rPr lang="en-US" sz="5400" b="1" dirty="0"/>
              <a:t> </a:t>
            </a:r>
            <a:r>
              <a:rPr lang="en-US" sz="2450" b="1" dirty="0"/>
              <a:t>meets in person Thurs &amp; Fri, remote Mon-Wed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325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64140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u="sng" dirty="0">
                <a:solidFill>
                  <a:srgbClr val="F69140"/>
                </a:solidFill>
              </a:rPr>
              <a:t>Literacy</a:t>
            </a:r>
            <a:r>
              <a:rPr lang="en-US" sz="6500" b="1" u="sng" dirty="0">
                <a:solidFill>
                  <a:srgbClr val="EF415C"/>
                </a:solidFill>
              </a:rPr>
              <a:t> Block </a:t>
            </a:r>
            <a:r>
              <a:rPr lang="en-US" sz="6500" b="1" u="sng" dirty="0">
                <a:solidFill>
                  <a:srgbClr val="BDE1D6"/>
                </a:solidFill>
              </a:rPr>
              <a:t>and </a:t>
            </a:r>
            <a:r>
              <a:rPr lang="en-US" sz="6500" b="1" u="sng" dirty="0">
                <a:solidFill>
                  <a:srgbClr val="CED967"/>
                </a:solidFill>
              </a:rPr>
              <a:t>Writing</a:t>
            </a:r>
            <a:endParaRPr lang="en-US" sz="65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95C5D-6D18-4FD0-8525-14CB3FFA6195}"/>
              </a:ext>
            </a:extLst>
          </p:cNvPr>
          <p:cNvSpPr/>
          <p:nvPr/>
        </p:nvSpPr>
        <p:spPr>
          <a:xfrm>
            <a:off x="156502" y="2148840"/>
            <a:ext cx="9296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F69140"/>
                </a:solidFill>
              </a:rPr>
              <a:t>*</a:t>
            </a:r>
            <a:r>
              <a:rPr lang="en-US" sz="3500" b="1" u="sng" dirty="0">
                <a:solidFill>
                  <a:srgbClr val="F69140"/>
                </a:solidFill>
              </a:rPr>
              <a:t>Benchmark Advance</a:t>
            </a:r>
            <a:r>
              <a:rPr lang="en-US" sz="3500" b="1" dirty="0">
                <a:solidFill>
                  <a:srgbClr val="F69140"/>
                </a:solidFill>
              </a:rPr>
              <a:t>: access through Clever</a:t>
            </a:r>
          </a:p>
          <a:p>
            <a:pPr algn="ctr"/>
            <a:r>
              <a:rPr lang="en-US" sz="2500" b="1" i="1" u="sng" dirty="0"/>
              <a:t> (Goal: supporting independent READERS, WRITERS &amp; THINKERS)</a:t>
            </a:r>
            <a:endParaRPr lang="en-US" sz="2500" i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4D762-22A6-4668-A4EB-C4DF1C018639}"/>
              </a:ext>
            </a:extLst>
          </p:cNvPr>
          <p:cNvSpPr/>
          <p:nvPr/>
        </p:nvSpPr>
        <p:spPr>
          <a:xfrm>
            <a:off x="80010" y="4402821"/>
            <a:ext cx="957702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BDE1D6"/>
                </a:solidFill>
              </a:rPr>
              <a:t>*Develop content knowledge &amp; build vocabulary</a:t>
            </a:r>
            <a:endParaRPr lang="en-US" sz="3500" b="1" dirty="0">
              <a:solidFill>
                <a:srgbClr val="F69140"/>
              </a:solidFill>
            </a:endParaRPr>
          </a:p>
          <a:p>
            <a:r>
              <a:rPr lang="en-US" sz="3500" b="1" dirty="0">
                <a:solidFill>
                  <a:srgbClr val="CED967"/>
                </a:solidFill>
              </a:rPr>
              <a:t>*Analyze texts: close reading, annotations</a:t>
            </a:r>
          </a:p>
          <a:p>
            <a:r>
              <a:rPr lang="en-US" sz="3500" b="1" dirty="0">
                <a:solidFill>
                  <a:srgbClr val="CED967"/>
                </a:solidFill>
              </a:rPr>
              <a:t>(use of “write-in” texts for practice &amp; application)</a:t>
            </a:r>
          </a:p>
          <a:p>
            <a:r>
              <a:rPr lang="en-US" sz="3500" b="1" dirty="0">
                <a:solidFill>
                  <a:srgbClr val="F69140"/>
                </a:solidFill>
              </a:rPr>
              <a:t>*Hold meaningful conversations</a:t>
            </a:r>
          </a:p>
          <a:p>
            <a:endParaRPr lang="en-US" sz="5400" i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0A626-BABB-4100-B692-6AD610F785F8}"/>
              </a:ext>
            </a:extLst>
          </p:cNvPr>
          <p:cNvSpPr/>
          <p:nvPr/>
        </p:nvSpPr>
        <p:spPr>
          <a:xfrm>
            <a:off x="43959" y="3267938"/>
            <a:ext cx="94376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EF415C"/>
                </a:solidFill>
              </a:rPr>
              <a:t>*Direct instruction of daily Phonics/Word Work to</a:t>
            </a:r>
          </a:p>
          <a:p>
            <a:r>
              <a:rPr lang="en-US" sz="3500" b="1" dirty="0">
                <a:solidFill>
                  <a:srgbClr val="EF415C"/>
                </a:solidFill>
              </a:rPr>
              <a:t>Support fluency &amp; writing skills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3332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64140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u="sng" dirty="0">
                <a:solidFill>
                  <a:srgbClr val="F69140"/>
                </a:solidFill>
              </a:rPr>
              <a:t>Math</a:t>
            </a:r>
            <a:r>
              <a:rPr lang="en-US" sz="6500" b="1" u="sng" dirty="0">
                <a:solidFill>
                  <a:srgbClr val="EF415C"/>
                </a:solidFill>
              </a:rPr>
              <a:t> Block </a:t>
            </a:r>
            <a:r>
              <a:rPr lang="en-US" sz="6500" b="1" u="sng" dirty="0">
                <a:solidFill>
                  <a:srgbClr val="BDE1D6"/>
                </a:solidFill>
              </a:rPr>
              <a:t>and </a:t>
            </a:r>
            <a:r>
              <a:rPr lang="en-US" sz="6500" b="1" u="sng" dirty="0" err="1">
                <a:solidFill>
                  <a:srgbClr val="CED967"/>
                </a:solidFill>
              </a:rPr>
              <a:t>Zearn</a:t>
            </a:r>
            <a:endParaRPr lang="en-US" sz="6500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95C5D-6D18-4FD0-8525-14CB3FFA6195}"/>
              </a:ext>
            </a:extLst>
          </p:cNvPr>
          <p:cNvSpPr/>
          <p:nvPr/>
        </p:nvSpPr>
        <p:spPr>
          <a:xfrm>
            <a:off x="156502" y="2148840"/>
            <a:ext cx="92969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69140"/>
                </a:solidFill>
              </a:rPr>
              <a:t>*</a:t>
            </a:r>
            <a:r>
              <a:rPr lang="en-US" sz="3000" b="1" u="sng" dirty="0">
                <a:solidFill>
                  <a:srgbClr val="F69140"/>
                </a:solidFill>
              </a:rPr>
              <a:t>ENGAGE NY Math Curriculum:</a:t>
            </a:r>
            <a:endParaRPr lang="en-US" sz="3000" b="1" i="1" u="sng" dirty="0">
              <a:solidFill>
                <a:srgbClr val="F69140"/>
              </a:solidFill>
            </a:endParaRPr>
          </a:p>
          <a:p>
            <a:pPr algn="ctr"/>
            <a:r>
              <a:rPr lang="en-US" sz="2000" b="1" dirty="0"/>
              <a:t>1)extending understanding of base-ten notation</a:t>
            </a:r>
          </a:p>
          <a:p>
            <a:pPr algn="ctr"/>
            <a:r>
              <a:rPr lang="en-US" sz="2000" b="1" dirty="0"/>
              <a:t>(2) building fluency with addition and subtraction</a:t>
            </a:r>
          </a:p>
          <a:p>
            <a:pPr algn="ctr"/>
            <a:r>
              <a:rPr lang="en-US" sz="2000" b="1" dirty="0"/>
              <a:t>(3) using standard units of measure</a:t>
            </a:r>
          </a:p>
          <a:p>
            <a:pPr algn="ctr"/>
            <a:r>
              <a:rPr lang="en-US" sz="2000" b="1" dirty="0"/>
              <a:t>(4) describing and analyzing shapes.</a:t>
            </a:r>
            <a:endParaRPr lang="en-US" sz="2000" b="1" dirty="0">
              <a:solidFill>
                <a:srgbClr val="F6914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4D762-22A6-4668-A4EB-C4DF1C018639}"/>
              </a:ext>
            </a:extLst>
          </p:cNvPr>
          <p:cNvSpPr/>
          <p:nvPr/>
        </p:nvSpPr>
        <p:spPr>
          <a:xfrm>
            <a:off x="16484" y="4756592"/>
            <a:ext cx="957702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BDE1D6"/>
                </a:solidFill>
              </a:rPr>
              <a:t>*3 Workbooks (red, yellow, blue)</a:t>
            </a:r>
            <a:endParaRPr lang="en-US" sz="3000" b="1" dirty="0">
              <a:solidFill>
                <a:srgbClr val="F69140"/>
              </a:solidFill>
            </a:endParaRPr>
          </a:p>
          <a:p>
            <a:r>
              <a:rPr lang="en-US" sz="3000" b="1" dirty="0">
                <a:solidFill>
                  <a:srgbClr val="CED967"/>
                </a:solidFill>
              </a:rPr>
              <a:t>*Zearn.org: log-in information received from teacher</a:t>
            </a:r>
          </a:p>
          <a:p>
            <a:pPr algn="ctr"/>
            <a:r>
              <a:rPr lang="en-US" sz="2000" b="1" dirty="0"/>
              <a:t>-Interactive engagement</a:t>
            </a:r>
          </a:p>
          <a:p>
            <a:pPr algn="ctr"/>
            <a:r>
              <a:rPr lang="en-US" sz="2000" b="1" dirty="0"/>
              <a:t>-re-watch “Math Chat” videos daily to reinforce daily lesson</a:t>
            </a:r>
          </a:p>
          <a:p>
            <a:pPr algn="ctr"/>
            <a:r>
              <a:rPr lang="en-US" sz="2000" b="1" dirty="0"/>
              <a:t>-fluency practice activities  </a:t>
            </a:r>
          </a:p>
          <a:p>
            <a:endParaRPr lang="en-US" sz="5400" i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0A626-BABB-4100-B692-6AD610F785F8}"/>
              </a:ext>
            </a:extLst>
          </p:cNvPr>
          <p:cNvSpPr/>
          <p:nvPr/>
        </p:nvSpPr>
        <p:spPr>
          <a:xfrm>
            <a:off x="43959" y="3870724"/>
            <a:ext cx="9437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F415C"/>
                </a:solidFill>
              </a:rPr>
              <a:t>*</a:t>
            </a:r>
            <a:r>
              <a:rPr lang="en-US" sz="3000" b="1" u="sng" dirty="0">
                <a:solidFill>
                  <a:srgbClr val="EF415C"/>
                </a:solidFill>
              </a:rPr>
              <a:t>Math block consists of</a:t>
            </a:r>
            <a:r>
              <a:rPr lang="en-US" sz="3000" b="1" dirty="0">
                <a:solidFill>
                  <a:srgbClr val="EF415C"/>
                </a:solidFill>
              </a:rPr>
              <a:t>: fluency practice, whole group concept development, independent practice, assessment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2630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3999" cy="148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rgbClr val="F69140"/>
                </a:solidFill>
                <a:latin typeface="Comic Sans MS" panose="030F0702030302020204" pitchFamily="66" charset="0"/>
              </a:rPr>
              <a:t>Grading </a:t>
            </a:r>
            <a:r>
              <a:rPr lang="en-US" sz="6000" b="1" u="sng" dirty="0">
                <a:solidFill>
                  <a:srgbClr val="BDE1D6"/>
                </a:solidFill>
                <a:latin typeface="Comic Sans MS" panose="030F0702030302020204" pitchFamily="66" charset="0"/>
              </a:rPr>
              <a:t>Policy</a:t>
            </a:r>
            <a:endParaRPr lang="en-US" sz="60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695C5D-6D18-4FD0-8525-14CB3FFA6195}"/>
              </a:ext>
            </a:extLst>
          </p:cNvPr>
          <p:cNvSpPr/>
          <p:nvPr/>
        </p:nvSpPr>
        <p:spPr>
          <a:xfrm>
            <a:off x="156502" y="2148839"/>
            <a:ext cx="88731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69140"/>
                </a:solidFill>
              </a:rPr>
              <a:t>*All assignments must be turned in on time &amp; complete to receive credit</a:t>
            </a:r>
          </a:p>
          <a:p>
            <a:r>
              <a:rPr lang="en-US" sz="4200" b="1" dirty="0">
                <a:solidFill>
                  <a:srgbClr val="EF415C"/>
                </a:solidFill>
              </a:rPr>
              <a:t>*Based on completion of classwork, behavior/class participation &amp; assessments</a:t>
            </a:r>
          </a:p>
          <a:p>
            <a:r>
              <a:rPr lang="en-US" sz="4200" b="1" dirty="0">
                <a:solidFill>
                  <a:srgbClr val="BDE1D6"/>
                </a:solidFill>
              </a:rPr>
              <a:t>*Report card grading system: 1-4</a:t>
            </a:r>
          </a:p>
          <a:p>
            <a:r>
              <a:rPr lang="en-US" sz="4200" b="1" dirty="0">
                <a:solidFill>
                  <a:srgbClr val="CED967"/>
                </a:solidFill>
              </a:rPr>
              <a:t>*</a:t>
            </a:r>
            <a:endParaRPr lang="en-US" sz="4200" u="sng" dirty="0"/>
          </a:p>
        </p:txBody>
      </p:sp>
    </p:spTree>
    <p:extLst>
      <p:ext uri="{BB962C8B-B14F-4D97-AF65-F5344CB8AC3E}">
        <p14:creationId xmlns:p14="http://schemas.microsoft.com/office/powerpoint/2010/main" val="209093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2573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" y="2274570"/>
            <a:ext cx="8949690" cy="445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77BE4-CA23-4C9A-93B1-AF87867AFCF7}"/>
              </a:ext>
            </a:extLst>
          </p:cNvPr>
          <p:cNvSpPr/>
          <p:nvPr/>
        </p:nvSpPr>
        <p:spPr>
          <a:xfrm>
            <a:off x="5551023" y="2326445"/>
            <a:ext cx="3851910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u="sng" kern="150" dirty="0" err="1">
                <a:solidFill>
                  <a:srgbClr val="5E11A6"/>
                </a:solidFill>
                <a:latin typeface="Times New Roman"/>
                <a:ea typeface="Arial Unicode MS"/>
                <a:cs typeface="Arial Unicode MS"/>
              </a:rPr>
              <a:t>Ms.Aponte's</a:t>
            </a:r>
            <a:endParaRPr lang="en-US" sz="800" b="1" u="sng" kern="150" dirty="0" err="1">
              <a:latin typeface="Times New Roman"/>
              <a:ea typeface="Arial Unicode MS"/>
              <a:cs typeface="Arial Unicode MS"/>
            </a:endParaRPr>
          </a:p>
          <a:p>
            <a:pPr algn="ctr"/>
            <a:r>
              <a:rPr lang="en-US" b="1" u="sng" kern="150" dirty="0">
                <a:solidFill>
                  <a:srgbClr val="5E11A6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PREP SCHEDULE</a:t>
            </a:r>
            <a:endParaRPr lang="en-US" sz="800" b="1" u="sng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en-US" sz="800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*Daily Academic Day: next slide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0DB920-2453-4A1C-B138-578F3958A661}"/>
              </a:ext>
            </a:extLst>
          </p:cNvPr>
          <p:cNvSpPr/>
          <p:nvPr/>
        </p:nvSpPr>
        <p:spPr>
          <a:xfrm>
            <a:off x="1691428" y="2458329"/>
            <a:ext cx="3024107" cy="30777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u="sng" kern="150" dirty="0">
                <a:solidFill>
                  <a:srgbClr val="5E11A6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Mrs. D’Onofrio’s</a:t>
            </a:r>
            <a:endParaRPr lang="en-US" sz="800" b="1" u="sng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ctr"/>
            <a:r>
              <a:rPr lang="en-US" b="1" u="sng" kern="150" dirty="0">
                <a:solidFill>
                  <a:srgbClr val="5E11A6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PREP SCHEDULE</a:t>
            </a:r>
            <a:endParaRPr lang="en-US" sz="800" b="1" u="sng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ctr"/>
            <a:endParaRPr lang="en-US" sz="800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en-US" kern="150" dirty="0">
                <a:solidFill>
                  <a:srgbClr val="DC2300"/>
                </a:solidFill>
                <a:latin typeface="Times New Roman"/>
                <a:ea typeface="Arial Unicode MS"/>
                <a:cs typeface="Arial Unicode MS"/>
              </a:rPr>
              <a:t>Monday 9:45-10:15</a:t>
            </a:r>
            <a:r>
              <a:rPr lang="en-US" kern="150" dirty="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 Music</a:t>
            </a:r>
            <a:endParaRPr lang="en-US" sz="800" kern="150" dirty="0">
              <a:latin typeface="Times New Roman"/>
              <a:ea typeface="Arial Unicode MS"/>
              <a:cs typeface="Arial Unicode MS"/>
            </a:endParaRPr>
          </a:p>
          <a:p>
            <a:r>
              <a:rPr lang="en-US" kern="15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endParaRPr lang="en-US" sz="800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en-US" kern="150" dirty="0">
                <a:solidFill>
                  <a:srgbClr val="DC2300"/>
                </a:solidFill>
                <a:latin typeface="Times New Roman"/>
                <a:ea typeface="Arial Unicode MS"/>
                <a:cs typeface="Arial Unicode MS"/>
              </a:rPr>
              <a:t>Tuesday 8:35-9:05 Sub 1</a:t>
            </a:r>
            <a:endParaRPr lang="en-US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en-US" sz="800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en-US" kern="150" dirty="0">
                <a:solidFill>
                  <a:srgbClr val="DC2300"/>
                </a:solidFill>
                <a:latin typeface="Times New Roman"/>
                <a:ea typeface="Arial Unicode MS"/>
                <a:cs typeface="Arial Unicode MS"/>
              </a:rPr>
              <a:t>Wednesday: 2:15-2:45 Sub 1</a:t>
            </a:r>
            <a:endParaRPr lang="en-US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en-US" sz="800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en-US" kern="150" dirty="0">
                <a:solidFill>
                  <a:srgbClr val="DC2300"/>
                </a:solidFill>
                <a:latin typeface="Times New Roman"/>
                <a:ea typeface="Arial Unicode MS"/>
                <a:cs typeface="Arial Unicode MS"/>
              </a:rPr>
              <a:t>Thursday  </a:t>
            </a:r>
            <a:r>
              <a:rPr lang="en-US" kern="150" dirty="0">
                <a:solidFill>
                  <a:srgbClr val="000000"/>
                </a:solidFill>
                <a:latin typeface="Times New Roman"/>
                <a:ea typeface="Arial Unicode MS"/>
                <a:cs typeface="Arial Unicode MS"/>
              </a:rPr>
              <a:t> 9:45-10:15 Sub 1</a:t>
            </a:r>
            <a:endParaRPr lang="en-US" sz="800" kern="150" dirty="0">
              <a:latin typeface="Times New Roman"/>
              <a:ea typeface="Arial Unicode MS"/>
              <a:cs typeface="Arial Unicode MS"/>
            </a:endParaRPr>
          </a:p>
          <a:p>
            <a:r>
              <a:rPr lang="en-US" kern="150" dirty="0">
                <a:latin typeface="Times New Roman"/>
                <a:ea typeface="Arial Unicode MS"/>
                <a:cs typeface="Arial Unicode MS"/>
              </a:rPr>
              <a:t>                  10:55-11:25 Art</a:t>
            </a:r>
            <a:endParaRPr lang="en-US" kern="150" dirty="0"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en-US" sz="800" kern="150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r>
              <a:rPr lang="en-US" dirty="0">
                <a:solidFill>
                  <a:srgbClr val="DC2300"/>
                </a:solidFill>
                <a:latin typeface="Times New Roman"/>
                <a:ea typeface="Arial Unicode MS"/>
                <a:cs typeface="Arial Unicode MS"/>
              </a:rPr>
              <a:t>Friday  9:45-10:15 Gym</a:t>
            </a:r>
            <a:endParaRPr lang="en-US" dirty="0">
              <a:latin typeface="Times New Roman"/>
              <a:ea typeface="Arial Unicode MS"/>
              <a:cs typeface="Arial Unicode M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DF0E28-A5C6-4C4C-9135-3B4D9DF8A9B9}"/>
              </a:ext>
            </a:extLst>
          </p:cNvPr>
          <p:cNvCxnSpPr>
            <a:cxnSpLocks/>
          </p:cNvCxnSpPr>
          <p:nvPr/>
        </p:nvCxnSpPr>
        <p:spPr>
          <a:xfrm>
            <a:off x="4994031" y="2274570"/>
            <a:ext cx="0" cy="4709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01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C226CF2A58B478EE868E71EBD9BCD" ma:contentTypeVersion="2" ma:contentTypeDescription="Create a new document." ma:contentTypeScope="" ma:versionID="fa92b947874755244bff6597103b607b">
  <xsd:schema xmlns:xsd="http://www.w3.org/2001/XMLSchema" xmlns:xs="http://www.w3.org/2001/XMLSchema" xmlns:p="http://schemas.microsoft.com/office/2006/metadata/properties" xmlns:ns2="fd1247c9-db69-4405-85c1-3576695b62aa" targetNamespace="http://schemas.microsoft.com/office/2006/metadata/properties" ma:root="true" ma:fieldsID="ec86d694f1291cdcbe71a5bce9a6aeb4" ns2:_="">
    <xsd:import namespace="fd1247c9-db69-4405-85c1-3576695b62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247c9-db69-4405-85c1-3576695b6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8A98FB-4196-42F3-958C-B5FB06B25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1247c9-db69-4405-85c1-3576695b6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1D819-F80E-44FC-AD86-8E20F59B44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99F88-2B19-4318-A058-8AF676E79E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799</Words>
  <Application>Microsoft Office PowerPoint</Application>
  <PresentationFormat>On-screen Show (4:3)</PresentationFormat>
  <Paragraphs>174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Grade Virtual Learning MORNING Schedule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LeShandra Patterson</dc:creator>
  <cp:lastModifiedBy>RUSSAK, LAUREN</cp:lastModifiedBy>
  <cp:revision>62</cp:revision>
  <dcterms:created xsi:type="dcterms:W3CDTF">2015-07-26T00:23:27Z</dcterms:created>
  <dcterms:modified xsi:type="dcterms:W3CDTF">2021-09-22T02:28:27Z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0x010100A7CC226CF2A58B478EE868E71EBD9BCD</vt:lpwstr>
  </property>
</Properties>
</file>